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22"/>
  </p:notesMasterIdLst>
  <p:handoutMasterIdLst>
    <p:handoutMasterId r:id="rId123"/>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659" r:id="rId33"/>
    <p:sldId id="634" r:id="rId34"/>
    <p:sldId id="590" r:id="rId35"/>
    <p:sldId id="589" r:id="rId36"/>
    <p:sldId id="541" r:id="rId37"/>
    <p:sldId id="619" r:id="rId38"/>
    <p:sldId id="601" r:id="rId39"/>
    <p:sldId id="544" r:id="rId40"/>
    <p:sldId id="620" r:id="rId41"/>
    <p:sldId id="610" r:id="rId42"/>
    <p:sldId id="592" r:id="rId43"/>
    <p:sldId id="593" r:id="rId44"/>
    <p:sldId id="594" r:id="rId45"/>
    <p:sldId id="546" r:id="rId46"/>
    <p:sldId id="621" r:id="rId47"/>
    <p:sldId id="622" r:id="rId48"/>
    <p:sldId id="657" r:id="rId49"/>
    <p:sldId id="658" r:id="rId50"/>
    <p:sldId id="645" r:id="rId51"/>
    <p:sldId id="584" r:id="rId52"/>
    <p:sldId id="660" r:id="rId53"/>
    <p:sldId id="603" r:id="rId54"/>
    <p:sldId id="623" r:id="rId55"/>
    <p:sldId id="624" r:id="rId56"/>
    <p:sldId id="639" r:id="rId57"/>
    <p:sldId id="625" r:id="rId58"/>
    <p:sldId id="646" r:id="rId59"/>
    <p:sldId id="458" r:id="rId60"/>
    <p:sldId id="647" r:id="rId61"/>
    <p:sldId id="626" r:id="rId62"/>
    <p:sldId id="648" r:id="rId63"/>
    <p:sldId id="381" r:id="rId64"/>
    <p:sldId id="661" r:id="rId65"/>
    <p:sldId id="627" r:id="rId66"/>
    <p:sldId id="630" r:id="rId67"/>
    <p:sldId id="628" r:id="rId68"/>
    <p:sldId id="629" r:id="rId69"/>
    <p:sldId id="631" r:id="rId70"/>
    <p:sldId id="632" r:id="rId71"/>
    <p:sldId id="477" r:id="rId72"/>
    <p:sldId id="633" r:id="rId73"/>
    <p:sldId id="649" r:id="rId74"/>
    <p:sldId id="581" r:id="rId75"/>
    <p:sldId id="663" r:id="rId76"/>
    <p:sldId id="662" r:id="rId77"/>
    <p:sldId id="557" r:id="rId78"/>
    <p:sldId id="561" r:id="rId79"/>
    <p:sldId id="562" r:id="rId80"/>
    <p:sldId id="467" r:id="rId81"/>
    <p:sldId id="563" r:id="rId82"/>
    <p:sldId id="575" r:id="rId83"/>
    <p:sldId id="576" r:id="rId84"/>
    <p:sldId id="583" r:id="rId85"/>
    <p:sldId id="565" r:id="rId86"/>
    <p:sldId id="650" r:id="rId87"/>
    <p:sldId id="378" r:id="rId88"/>
    <p:sldId id="664" r:id="rId89"/>
    <p:sldId id="549" r:id="rId90"/>
    <p:sldId id="636" r:id="rId91"/>
    <p:sldId id="637" r:id="rId92"/>
    <p:sldId id="652" r:id="rId93"/>
    <p:sldId id="651" r:id="rId94"/>
    <p:sldId id="423" r:id="rId95"/>
    <p:sldId id="665" r:id="rId96"/>
    <p:sldId id="481" r:id="rId97"/>
    <p:sldId id="482" r:id="rId98"/>
    <p:sldId id="487" r:id="rId99"/>
    <p:sldId id="568" r:id="rId100"/>
    <p:sldId id="653" r:id="rId101"/>
    <p:sldId id="577" r:id="rId102"/>
    <p:sldId id="654" r:id="rId103"/>
    <p:sldId id="387" r:id="rId104"/>
    <p:sldId id="666" r:id="rId105"/>
    <p:sldId id="569" r:id="rId106"/>
    <p:sldId id="570" r:id="rId107"/>
    <p:sldId id="571" r:id="rId108"/>
    <p:sldId id="638" r:id="rId109"/>
    <p:sldId id="579" r:id="rId110"/>
    <p:sldId id="578" r:id="rId111"/>
    <p:sldId id="655" r:id="rId112"/>
    <p:sldId id="390" r:id="rId113"/>
    <p:sldId id="667" r:id="rId114"/>
    <p:sldId id="591" r:id="rId115"/>
    <p:sldId id="428" r:id="rId116"/>
    <p:sldId id="656" r:id="rId117"/>
    <p:sldId id="442" r:id="rId118"/>
    <p:sldId id="443" r:id="rId119"/>
    <p:sldId id="580" r:id="rId120"/>
    <p:sldId id="409" r:id="rId1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1200"/>
    <a:srgbClr val="8B0000"/>
    <a:srgbClr val="3973B4"/>
    <a:srgbClr val="244AB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5"/>
    <p:restoredTop sz="92701"/>
  </p:normalViewPr>
  <p:slideViewPr>
    <p:cSldViewPr>
      <p:cViewPr varScale="1">
        <p:scale>
          <a:sx n="82" d="100"/>
          <a:sy n="82" d="100"/>
        </p:scale>
        <p:origin x="1712" y="168"/>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7/29/19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51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63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94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103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112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117</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119</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s://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6.tiff"/><Relationship Id="rId5" Type="http://schemas.openxmlformats.org/officeDocument/2006/relationships/image" Target="../media/image55.jpeg"/><Relationship Id="rId4" Type="http://schemas.openxmlformats.org/officeDocument/2006/relationships/image" Target="../media/image54.jpe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4.tiff"/><Relationship Id="rId4" Type="http://schemas.openxmlformats.org/officeDocument/2006/relationships/hyperlink" Target="https://www.theweek.co.uk/95383/is-facial-recognition-racis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47.emf"/></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do you know if one correlation is stronger </a:t>
            </a:r>
          </a:p>
          <a:p>
            <a:pPr marL="0" indent="0" algn="r">
              <a:spcBef>
                <a:spcPts val="0"/>
              </a:spcBef>
              <a:buNone/>
            </a:pPr>
            <a:r>
              <a:rPr lang="en-US" sz="4000" i="1" dirty="0"/>
              <a:t>than another?”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1507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In LR, x is sometimes referred to as the </a:t>
            </a:r>
            <a:r>
              <a:rPr lang="en-US" i="1" dirty="0"/>
              <a:t>explanatory variable</a:t>
            </a:r>
            <a:r>
              <a:rPr lang="en-US" dirty="0"/>
              <a:t>, and y is referred to as the </a:t>
            </a:r>
            <a:r>
              <a:rPr lang="en-US" i="1" dirty="0"/>
              <a:t>response</a:t>
            </a:r>
            <a:r>
              <a:rPr lang="en-US" dirty="0"/>
              <a:t> or “</a:t>
            </a:r>
            <a:r>
              <a:rPr lang="en-US" i="1" dirty="0"/>
              <a:t>outcome” variable.</a:t>
            </a:r>
            <a:endParaRPr lang="en-US" dirty="0"/>
          </a:p>
          <a:p>
            <a:endParaRPr lang="en-US" dirty="0"/>
          </a:p>
          <a:p>
            <a:r>
              <a:rPr lang="en-US" dirty="0"/>
              <a:t>How well can you read the result of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https://code.pyret.org/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r>
              <a:rPr lang="en-US" sz="3200" i="1" dirty="0"/>
              <a:t>“What’s wrong with this?”</a:t>
            </a:r>
            <a:endParaRPr lang="en-US" sz="3200" dirty="0"/>
          </a:p>
          <a:p>
            <a:pPr marL="0" indent="0" algn="r" fontAlgn="ctr">
              <a:buNone/>
            </a:pPr>
            <a:endParaRPr lang="en-US" sz="3200" dirty="0">
              <a:latin typeface="Courier" pitchFamily="2" charset="0"/>
            </a:endParaRP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
        <p:nvSpPr>
          <p:cNvPr id="6" name="Vertical Scroll 5">
            <a:extLst>
              <a:ext uri="{FF2B5EF4-FFF2-40B4-BE49-F238E27FC236}">
                <a16:creationId xmlns:a16="http://schemas.microsoft.com/office/drawing/2014/main" id="{D9C94D49-73C3-1B41-9420-3D9E2ABE4E84}"/>
              </a:ext>
            </a:extLst>
          </p:cNvPr>
          <p:cNvSpPr/>
          <p:nvPr/>
        </p:nvSpPr>
        <p:spPr>
          <a:xfrm>
            <a:off x="2971800" y="1524000"/>
            <a:ext cx="5791200" cy="2057400"/>
          </a:xfrm>
          <a:prstGeom prst="verticalScroll">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i="1" dirty="0">
                <a:latin typeface="Courier" pitchFamily="2" charset="0"/>
              </a:rPr>
              <a:t>95% of cat-owners surveyed said that cats are better than dogs.</a:t>
            </a:r>
          </a:p>
        </p:txBody>
      </p:sp>
    </p:spTree>
    <p:extLst>
      <p:ext uri="{BB962C8B-B14F-4D97-AF65-F5344CB8AC3E}">
        <p14:creationId xmlns:p14="http://schemas.microsoft.com/office/powerpoint/2010/main" val="3377717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Implementation Options</a:t>
            </a:r>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Content Placeholder 5">
            <a:extLst>
              <a:ext uri="{FF2B5EF4-FFF2-40B4-BE49-F238E27FC236}">
                <a16:creationId xmlns:a16="http://schemas.microsoft.com/office/drawing/2014/main" id="{81663F86-6C4D-0246-9B07-C95929819AA9}"/>
              </a:ext>
            </a:extLst>
          </p:cNvPr>
          <p:cNvSpPr>
            <a:spLocks noGrp="1"/>
          </p:cNvSpPr>
          <p:nvPr>
            <p:ph idx="1"/>
          </p:nvPr>
        </p:nvSpPr>
        <p:spPr>
          <a:xfrm>
            <a:off x="304800" y="1447800"/>
            <a:ext cx="2560320" cy="4525962"/>
          </a:xfrm>
        </p:spPr>
        <p:txBody>
          <a:bodyPr/>
          <a:lstStyle/>
          <a:p>
            <a:pPr marL="0" indent="0" algn="ctr">
              <a:buNone/>
            </a:pPr>
            <a:r>
              <a:rPr lang="en-US" b="1" dirty="0"/>
              <a:t>Small</a:t>
            </a:r>
          </a:p>
          <a:p>
            <a:pPr marL="0" indent="0">
              <a:buNone/>
            </a:pPr>
            <a:r>
              <a:rPr lang="en-US" sz="2000" dirty="0"/>
              <a:t>Unit 1</a:t>
            </a:r>
          </a:p>
          <a:p>
            <a:pPr marL="463550" lvl="1" indent="-277813"/>
            <a:r>
              <a:rPr lang="en-US" sz="1600" dirty="0"/>
              <a:t>Cat/Quant</a:t>
            </a:r>
          </a:p>
          <a:p>
            <a:pPr marL="463550" lvl="1" indent="-277813"/>
            <a:r>
              <a:rPr lang="en-US" sz="1600" dirty="0"/>
              <a:t>Datatypes</a:t>
            </a:r>
          </a:p>
          <a:p>
            <a:pPr marL="463550" lvl="1" indent="-277813"/>
            <a:r>
              <a:rPr lang="en-US" sz="1600" dirty="0"/>
              <a:t>Contracts</a:t>
            </a:r>
          </a:p>
          <a:p>
            <a:pPr marL="463550" lvl="1" indent="-277813"/>
            <a:r>
              <a:rPr lang="en-US" sz="1600" dirty="0"/>
              <a:t>Make images</a:t>
            </a:r>
          </a:p>
          <a:p>
            <a:pPr marL="463550" lvl="1" indent="-277813"/>
            <a:r>
              <a:rPr lang="en-US" sz="1600" dirty="0"/>
              <a:t>Pie/Bar charts</a:t>
            </a:r>
          </a:p>
          <a:p>
            <a:pPr marL="0" indent="0">
              <a:buNone/>
            </a:pPr>
            <a:r>
              <a:rPr lang="en-US" sz="2000" dirty="0"/>
              <a:t>Unit 4-5,7-8 “lite”</a:t>
            </a:r>
          </a:p>
          <a:p>
            <a:pPr marL="463550" lvl="1" indent="-277813"/>
            <a:r>
              <a:rPr lang="en-US" sz="1600" dirty="0"/>
              <a:t>Histograms</a:t>
            </a:r>
          </a:p>
          <a:p>
            <a:pPr marL="463550" lvl="1" indent="-277813"/>
            <a:r>
              <a:rPr lang="en-US" sz="1600" dirty="0"/>
              <a:t>Box-plots</a:t>
            </a:r>
          </a:p>
          <a:p>
            <a:pPr marL="463550" lvl="1" indent="-277813"/>
            <a:r>
              <a:rPr lang="en-US" sz="1600" dirty="0"/>
              <a:t>Scatterplots</a:t>
            </a:r>
          </a:p>
          <a:p>
            <a:pPr marL="463550" lvl="1" indent="-277813"/>
            <a:r>
              <a:rPr lang="en-US" sz="1600" dirty="0"/>
              <a:t>Linear Regression</a:t>
            </a:r>
          </a:p>
          <a:p>
            <a:pPr marL="463550" lvl="1" indent="-277813"/>
            <a:endParaRPr lang="en-US" sz="1600" dirty="0"/>
          </a:p>
          <a:p>
            <a:pPr marL="185737" lvl="1" indent="0" algn="ctr">
              <a:buNone/>
            </a:pPr>
            <a:r>
              <a:rPr lang="en-US" sz="2000" i="1" dirty="0"/>
              <a:t>Presentation</a:t>
            </a:r>
          </a:p>
        </p:txBody>
      </p:sp>
      <p:sp>
        <p:nvSpPr>
          <p:cNvPr id="7" name="Content Placeholder 5">
            <a:extLst>
              <a:ext uri="{FF2B5EF4-FFF2-40B4-BE49-F238E27FC236}">
                <a16:creationId xmlns:a16="http://schemas.microsoft.com/office/drawing/2014/main" id="{0832EE6F-54C9-F742-86FF-DEEE0E6C3C91}"/>
              </a:ext>
            </a:extLst>
          </p:cNvPr>
          <p:cNvSpPr txBox="1">
            <a:spLocks/>
          </p:cNvSpPr>
          <p:nvPr/>
        </p:nvSpPr>
        <p:spPr bwMode="auto">
          <a:xfrm>
            <a:off x="3184514" y="1480923"/>
            <a:ext cx="27432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b="1" dirty="0"/>
              <a:t>Medium</a:t>
            </a:r>
          </a:p>
          <a:p>
            <a:pPr marL="0" indent="0">
              <a:buNone/>
            </a:pPr>
            <a:r>
              <a:rPr lang="en-US" sz="2000" dirty="0"/>
              <a:t>Unit 1</a:t>
            </a:r>
          </a:p>
          <a:p>
            <a:pPr marL="0" indent="0">
              <a:buNone/>
            </a:pPr>
            <a:r>
              <a:rPr lang="en-US" sz="2000" dirty="0"/>
              <a:t>Unit 2</a:t>
            </a:r>
          </a:p>
          <a:p>
            <a:pPr marL="463550" lvl="1" indent="-277813"/>
            <a:r>
              <a:rPr lang="en-US" sz="1600" dirty="0"/>
              <a:t>Define values</a:t>
            </a:r>
          </a:p>
          <a:p>
            <a:pPr marL="463550" lvl="1" indent="-277813"/>
            <a:r>
              <a:rPr lang="en-US" sz="1600" dirty="0"/>
              <a:t>Define functions</a:t>
            </a:r>
          </a:p>
          <a:p>
            <a:pPr marL="463550" lvl="1" indent="-277813"/>
            <a:r>
              <a:rPr lang="en-US" sz="1600" dirty="0"/>
              <a:t>Methods</a:t>
            </a:r>
          </a:p>
          <a:p>
            <a:pPr marL="0" indent="0">
              <a:buNone/>
            </a:pPr>
            <a:r>
              <a:rPr lang="en-US" sz="2000" dirty="0"/>
              <a:t>Unit 3</a:t>
            </a:r>
          </a:p>
          <a:p>
            <a:pPr marL="463550" lvl="1" indent="-277813"/>
            <a:r>
              <a:rPr lang="en-US" sz="1600" dirty="0"/>
              <a:t>Making subsets</a:t>
            </a:r>
          </a:p>
          <a:p>
            <a:pPr marL="463550" lvl="1" indent="-277813"/>
            <a:r>
              <a:rPr lang="en-US" sz="1600" dirty="0"/>
              <a:t>Choose your own data</a:t>
            </a:r>
          </a:p>
          <a:p>
            <a:pPr marL="0" indent="0">
              <a:buNone/>
            </a:pPr>
            <a:r>
              <a:rPr lang="en-US" sz="2000" dirty="0"/>
              <a:t>Unit 4-5, 7-8 “lite”</a:t>
            </a:r>
          </a:p>
          <a:p>
            <a:pPr marL="0" indent="0">
              <a:buNone/>
            </a:pPr>
            <a:endParaRPr lang="en-US" sz="2000" dirty="0"/>
          </a:p>
          <a:p>
            <a:pPr marL="0" indent="0" algn="ctr">
              <a:buNone/>
            </a:pPr>
            <a:r>
              <a:rPr lang="en-US" sz="2000" i="1" dirty="0"/>
              <a:t>Paper or Presentation</a:t>
            </a:r>
          </a:p>
        </p:txBody>
      </p:sp>
      <p:sp>
        <p:nvSpPr>
          <p:cNvPr id="8" name="Content Placeholder 5">
            <a:extLst>
              <a:ext uri="{FF2B5EF4-FFF2-40B4-BE49-F238E27FC236}">
                <a16:creationId xmlns:a16="http://schemas.microsoft.com/office/drawing/2014/main" id="{5A56A7E0-FC48-B848-98AB-6B31000AD015}"/>
              </a:ext>
            </a:extLst>
          </p:cNvPr>
          <p:cNvSpPr txBox="1">
            <a:spLocks/>
          </p:cNvSpPr>
          <p:nvPr/>
        </p:nvSpPr>
        <p:spPr bwMode="auto">
          <a:xfrm>
            <a:off x="6247108" y="1480923"/>
            <a:ext cx="27432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b="1" dirty="0"/>
              <a:t>Large</a:t>
            </a:r>
          </a:p>
          <a:p>
            <a:pPr marL="0" indent="0">
              <a:buNone/>
            </a:pPr>
            <a:r>
              <a:rPr lang="en-US" sz="2000" dirty="0"/>
              <a:t>Unit 1-3</a:t>
            </a:r>
          </a:p>
          <a:p>
            <a:pPr marL="0" indent="0">
              <a:buNone/>
            </a:pPr>
            <a:r>
              <a:rPr lang="en-US" sz="2000" dirty="0"/>
              <a:t>Unit 4</a:t>
            </a:r>
          </a:p>
          <a:p>
            <a:pPr marL="463550" lvl="1" indent="-277813"/>
            <a:r>
              <a:rPr lang="en-US" sz="1600" dirty="0"/>
              <a:t>Measures of Center</a:t>
            </a:r>
          </a:p>
          <a:p>
            <a:pPr marL="463550" lvl="1" indent="-277813"/>
            <a:r>
              <a:rPr lang="en-US" sz="1600" dirty="0"/>
              <a:t>Measures of Variation</a:t>
            </a:r>
            <a:endParaRPr lang="en-US" sz="2000" dirty="0"/>
          </a:p>
          <a:p>
            <a:pPr marL="0" indent="0">
              <a:buNone/>
            </a:pPr>
            <a:r>
              <a:rPr lang="en-US" sz="2000" dirty="0"/>
              <a:t>Unit 5</a:t>
            </a:r>
          </a:p>
          <a:p>
            <a:pPr marL="0" indent="0">
              <a:buNone/>
            </a:pPr>
            <a:r>
              <a:rPr lang="en-US" sz="2000" dirty="0"/>
              <a:t>Unit 6</a:t>
            </a:r>
          </a:p>
          <a:p>
            <a:pPr marL="463550" lvl="1" indent="-277813"/>
            <a:r>
              <a:rPr lang="en-US" sz="1600" dirty="0"/>
              <a:t>Method Chaining</a:t>
            </a:r>
          </a:p>
          <a:p>
            <a:pPr marL="463550" lvl="1" indent="-277813"/>
            <a:r>
              <a:rPr lang="en-US" sz="1600" dirty="0"/>
              <a:t>Verification Tables</a:t>
            </a:r>
            <a:endParaRPr lang="en-US" sz="2000" dirty="0"/>
          </a:p>
          <a:p>
            <a:pPr marL="0" indent="0">
              <a:buNone/>
            </a:pPr>
            <a:r>
              <a:rPr lang="en-US" sz="2000" dirty="0"/>
              <a:t>Unit 7</a:t>
            </a:r>
          </a:p>
          <a:p>
            <a:pPr marL="0" indent="0">
              <a:buNone/>
            </a:pPr>
            <a:r>
              <a:rPr lang="en-US" sz="2000" dirty="0"/>
              <a:t>Unit 8</a:t>
            </a:r>
          </a:p>
          <a:p>
            <a:pPr marL="0" indent="0">
              <a:buNone/>
            </a:pPr>
            <a:r>
              <a:rPr lang="en-US" sz="2000" dirty="0"/>
              <a:t>Unit 9</a:t>
            </a:r>
          </a:p>
          <a:p>
            <a:pPr marL="463550" lvl="1" indent="-277813"/>
            <a:r>
              <a:rPr lang="en-US" sz="1600" dirty="0"/>
              <a:t>Threats to Validity</a:t>
            </a:r>
          </a:p>
          <a:p>
            <a:pPr marL="463550" lvl="1" indent="-277813"/>
            <a:r>
              <a:rPr lang="en-US" sz="1600" dirty="0"/>
              <a:t>Fake News</a:t>
            </a:r>
            <a:endParaRPr lang="en-US" sz="2000" dirty="0"/>
          </a:p>
          <a:p>
            <a:pPr marL="0" indent="0" algn="ctr">
              <a:buNone/>
            </a:pPr>
            <a:r>
              <a:rPr lang="en-US" sz="2000" i="1" dirty="0"/>
              <a:t>Paper or Presentation</a:t>
            </a:r>
          </a:p>
          <a:p>
            <a:pPr marL="463550" lvl="1" indent="-277813"/>
            <a:endParaRPr lang="en-US" sz="1600" dirty="0"/>
          </a:p>
          <a:p>
            <a:pPr marL="0" indent="0">
              <a:buNone/>
            </a:pPr>
            <a:endParaRPr lang="en-US" sz="2000" dirty="0"/>
          </a:p>
          <a:p>
            <a:pPr marL="0" indent="0">
              <a:buNone/>
            </a:pPr>
            <a:endParaRPr lang="en-US" sz="2000" dirty="0"/>
          </a:p>
          <a:p>
            <a:pPr marL="463550" lvl="1" indent="-277813"/>
            <a:endParaRPr lang="en-US" sz="1600" dirty="0"/>
          </a:p>
          <a:p>
            <a:pPr marL="463550" lvl="1" indent="-277813"/>
            <a:endParaRPr lang="en-US" sz="2000" dirty="0"/>
          </a:p>
          <a:p>
            <a:pPr marL="0" indent="0">
              <a:buNone/>
            </a:pPr>
            <a:endParaRPr lang="en-US" sz="2000" dirty="0"/>
          </a:p>
          <a:p>
            <a:pPr marL="0" indent="0" algn="ctr">
              <a:buFont typeface="Wingdings" charset="2"/>
              <a:buNone/>
            </a:pPr>
            <a:endParaRPr lang="en-US" dirty="0"/>
          </a:p>
        </p:txBody>
      </p:sp>
    </p:spTree>
    <p:extLst>
      <p:ext uri="{BB962C8B-B14F-4D97-AF65-F5344CB8AC3E}">
        <p14:creationId xmlns:p14="http://schemas.microsoft.com/office/powerpoint/2010/main" val="1026094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5004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http://</a:t>
            </a:r>
            <a:r>
              <a:rPr lang="en-US" altLang="en-US" sz="2400">
                <a:solidFill>
                  <a:schemeClr val="bg1"/>
                </a:solidFill>
                <a:latin typeface="Arial" charset="0"/>
              </a:rPr>
              <a:t>discourse</a:t>
            </a:r>
            <a:r>
              <a:rPr lang="en-US" altLang="en-US" sz="2400" dirty="0" err="1">
                <a:solidFill>
                  <a:schemeClr val="bg1"/>
                </a:solidFill>
                <a:latin typeface="Arial" charset="0"/>
              </a:rPr>
              <a:t>.BootstrapWorld.org</a:t>
            </a:r>
            <a:endParaRPr lang="en-US" altLang="en-US" sz="2400" dirty="0">
              <a:solidFill>
                <a:schemeClr val="bg1"/>
              </a:solidFill>
              <a:latin typeface="Arial" charset="0"/>
            </a:endParaRP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30363"/>
            <a:ext cx="9144000" cy="4843463"/>
          </a:xfrm>
        </p:spPr>
        <p:txBody>
          <a:bodyPr/>
          <a:lstStyle/>
          <a:p>
            <a:pPr marL="0" indent="0">
              <a:buNone/>
            </a:pPr>
            <a:r>
              <a:rPr lang="en-US" sz="2400" b="1" dirty="0">
                <a:solidFill>
                  <a:schemeClr val="bg1"/>
                </a:solidFill>
              </a:rPr>
              <a:t>Reading contracts</a:t>
            </a:r>
          </a:p>
          <a:p>
            <a:pPr marL="0" indent="0">
              <a:buNone/>
            </a:pP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String, size</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Number,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a:t>
            </a:r>
            <a:r>
              <a:rPr lang="en-US" sz="1900" spc="-600" dirty="0">
                <a:solidFill>
                  <a:schemeClr val="accent1"/>
                </a:solidFill>
                <a:latin typeface="Courier" charset="0"/>
                <a:ea typeface="Courier" charset="0"/>
                <a:cs typeface="Courier" charset="0"/>
              </a:rPr>
              <a:t> ::</a:t>
            </a:r>
            <a:r>
              <a:rPr lang="en-US" sz="1900" dirty="0">
                <a:solidFill>
                  <a:schemeClr val="accent1"/>
                </a:solidFill>
                <a:latin typeface="Courier" charset="0"/>
                <a:ea typeface="Courier" charset="0"/>
                <a:cs typeface="Courier" charset="0"/>
              </a:rPr>
              <a:t> (radius</a:t>
            </a:r>
            <a:r>
              <a:rPr lang="en-US" sz="1900" spc="-600" dirty="0">
                <a:solidFill>
                  <a:schemeClr val="accent1"/>
                </a:solidFill>
                <a:latin typeface="Courier" charset="0"/>
                <a:ea typeface="Courier" charset="0"/>
                <a:cs typeface="Courier" charset="0"/>
              </a:rPr>
              <a:t> :: </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style</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(radius</a:t>
            </a:r>
            <a:r>
              <a:rPr lang="en-US" sz="1900" spc="-600" dirty="0">
                <a:solidFill>
                  <a:schemeClr val="accent1"/>
                </a:solidFill>
                <a:latin typeface="Courier" charset="0"/>
                <a:ea typeface="Courier" charset="0"/>
                <a:cs typeface="Courier" charset="0"/>
              </a:rPr>
              <a:t> :: </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style </a:t>
            </a:r>
            <a:r>
              <a:rPr lang="en-US" sz="1900" spc="-600" dirty="0">
                <a:solidFill>
                  <a:schemeClr val="accent1"/>
                </a:solidFill>
                <a:latin typeface="Courier" charset="0"/>
                <a:ea typeface="Courier" charset="0"/>
                <a:cs typeface="Courier" charset="0"/>
              </a:rPr>
              <a:t>:: </a:t>
            </a:r>
            <a:r>
              <a:rPr lang="en-US" sz="1900" dirty="0">
                <a:solidFill>
                  <a:schemeClr val="accent1"/>
                </a:solidFill>
                <a:latin typeface="Courier" charset="0"/>
                <a:ea typeface="Courier" charset="0"/>
                <a:cs typeface="Courier" charset="0"/>
              </a:rPr>
              <a:t>String,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(text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search-for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cxnSp>
        <p:nvCxnSpPr>
          <p:cNvPr id="21" name="Elbow Connector 20">
            <a:extLst>
              <a:ext uri="{FF2B5EF4-FFF2-40B4-BE49-F238E27FC236}">
                <a16:creationId xmlns:a16="http://schemas.microsoft.com/office/drawing/2014/main" id="{5992FE8E-BB7F-D84F-A85C-CF4F9C0776BC}"/>
              </a:ext>
            </a:extLst>
          </p:cNvPr>
          <p:cNvCxnSpPr>
            <a:cxnSpLocks/>
          </p:cNvCxnSpPr>
          <p:nvPr/>
        </p:nvCxnSpPr>
        <p:spPr>
          <a:xfrm rot="10800000" flipV="1">
            <a:off x="2362200" y="2638761"/>
            <a:ext cx="5469461" cy="256838"/>
          </a:xfrm>
          <a:prstGeom prst="bentConnector3">
            <a:avLst>
              <a:gd name="adj1" fmla="val 68"/>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Back of your Book: </a:t>
            </a:r>
            <a:r>
              <a:rPr lang="en-US" i="1" dirty="0"/>
              <a:t>Contracts!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14" name="Rectangle 13">
            <a:extLst>
              <a:ext uri="{FF2B5EF4-FFF2-40B4-BE49-F238E27FC236}">
                <a16:creationId xmlns:a16="http://schemas.microsoft.com/office/drawing/2014/main" id="{203CE9AB-E91D-534A-91F0-8E616F37956A}"/>
              </a:ext>
            </a:extLst>
          </p:cNvPr>
          <p:cNvSpPr/>
          <p:nvPr/>
        </p:nvSpPr>
        <p:spPr>
          <a:xfrm>
            <a:off x="0" y="2724645"/>
            <a:ext cx="1600200" cy="369332"/>
          </a:xfrm>
          <a:prstGeom prst="rect">
            <a:avLst/>
          </a:prstGeom>
        </p:spPr>
        <p:txBody>
          <a:bodyPr wrap="square">
            <a:spAutoFit/>
          </a:bodyPr>
          <a:lstStyle/>
          <a:p>
            <a:pPr marL="0" indent="0">
              <a:buNone/>
            </a:pPr>
            <a:r>
              <a:rPr lang="en-US" sz="1800" dirty="0">
                <a:solidFill>
                  <a:schemeClr val="bg1"/>
                </a:solidFill>
                <a:latin typeface="Arial" panose="020B0604020202020204" pitchFamily="34" charset="0"/>
                <a:ea typeface="Courier" charset="0"/>
                <a:cs typeface="Arial" panose="020B0604020202020204" pitchFamily="34" charset="0"/>
              </a:rPr>
              <a:t>“triangle</a:t>
            </a:r>
          </a:p>
        </p:txBody>
      </p:sp>
      <p:sp>
        <p:nvSpPr>
          <p:cNvPr id="15" name="Rectangle 14">
            <a:extLst>
              <a:ext uri="{FF2B5EF4-FFF2-40B4-BE49-F238E27FC236}">
                <a16:creationId xmlns:a16="http://schemas.microsoft.com/office/drawing/2014/main" id="{7DB9F2BA-C615-EA44-A169-DD57DD113CF8}"/>
              </a:ext>
            </a:extLst>
          </p:cNvPr>
          <p:cNvSpPr/>
          <p:nvPr/>
        </p:nvSpPr>
        <p:spPr>
          <a:xfrm>
            <a:off x="921705" y="2719159"/>
            <a:ext cx="914400" cy="369332"/>
          </a:xfrm>
          <a:prstGeom prst="rect">
            <a:avLst/>
          </a:prstGeom>
        </p:spPr>
        <p:txBody>
          <a:bodyPr wrap="square">
            <a:spAutoFit/>
          </a:bodyPr>
          <a:lstStyle/>
          <a:p>
            <a:r>
              <a:rPr lang="en-US" sz="1800" b="1" dirty="0">
                <a:solidFill>
                  <a:schemeClr val="bg1"/>
                </a:solidFill>
                <a:latin typeface="Arial" panose="020B0604020202020204" pitchFamily="34" charset="0"/>
                <a:ea typeface="Courier" charset="0"/>
                <a:cs typeface="Arial" panose="020B0604020202020204" pitchFamily="34" charset="0"/>
              </a:rPr>
              <a:t>is a</a:t>
            </a:r>
            <a:endParaRPr lang="en-US" sz="18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2F7AFD-3BB8-B84E-B0EF-061049AFAF43}"/>
              </a:ext>
            </a:extLst>
          </p:cNvPr>
          <p:cNvSpPr/>
          <p:nvPr/>
        </p:nvSpPr>
        <p:spPr>
          <a:xfrm>
            <a:off x="1371600" y="2719159"/>
            <a:ext cx="992579" cy="369332"/>
          </a:xfrm>
          <a:prstGeom prst="rect">
            <a:avLst/>
          </a:prstGeom>
        </p:spPr>
        <p:txBody>
          <a:bodyPr wrap="non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function</a:t>
            </a:r>
            <a:endParaRPr lang="en-US" sz="18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32674D-1ABA-6C42-A3CA-A87CCA0C25E7}"/>
              </a:ext>
            </a:extLst>
          </p:cNvPr>
          <p:cNvSpPr/>
          <p:nvPr/>
        </p:nvSpPr>
        <p:spPr>
          <a:xfrm>
            <a:off x="2286000" y="2724645"/>
            <a:ext cx="1923918"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which consumes</a:t>
            </a:r>
            <a:endParaRPr lang="en-US" sz="18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8782E24C-B8F1-1746-BB5B-F19AF9C323E6}"/>
              </a:ext>
            </a:extLst>
          </p:cNvPr>
          <p:cNvSpPr/>
          <p:nvPr/>
        </p:nvSpPr>
        <p:spPr>
          <a:xfrm>
            <a:off x="4087088" y="2722521"/>
            <a:ext cx="2407745"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(1) side is a number</a:t>
            </a:r>
            <a:endParaRPr lang="en-US" sz="18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16E062B7-C052-D049-B85C-A649AF17FAB7}"/>
              </a:ext>
            </a:extLst>
          </p:cNvPr>
          <p:cNvSpPr/>
          <p:nvPr/>
        </p:nvSpPr>
        <p:spPr>
          <a:xfrm>
            <a:off x="6250379" y="2722521"/>
            <a:ext cx="22479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(2) mode is a string</a:t>
            </a:r>
            <a:endParaRPr lang="en-US" sz="18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69DEA121-B6B0-0B47-B1CD-33D5984F271E}"/>
              </a:ext>
            </a:extLst>
          </p:cNvPr>
          <p:cNvSpPr/>
          <p:nvPr/>
        </p:nvSpPr>
        <p:spPr>
          <a:xfrm>
            <a:off x="91160" y="3059668"/>
            <a:ext cx="257584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(3) color is a string</a:t>
            </a:r>
            <a:endParaRPr lang="en-US" sz="18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5AD580A6-7B65-DF40-9D99-27DB16EA2EF0}"/>
              </a:ext>
            </a:extLst>
          </p:cNvPr>
          <p:cNvSpPr/>
          <p:nvPr/>
        </p:nvSpPr>
        <p:spPr>
          <a:xfrm>
            <a:off x="2438400" y="3059668"/>
            <a:ext cx="37338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produces an Image”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fade">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fade">
                                      <p:cBhvr>
                                        <p:cTn id="82" dur="500"/>
                                        <p:tgtEl>
                                          <p:spTgt spid="3">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fade">
                                      <p:cBhvr>
                                        <p:cTn id="8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3"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bar-chart(animals-table,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438400" y="1722438"/>
            <a:ext cx="6553200" cy="4525962"/>
          </a:xfrm>
        </p:spPr>
        <p:txBody>
          <a:bodyPr/>
          <a:lstStyle/>
          <a:p>
            <a:pPr marL="0" indent="0" algn="ctr">
              <a:buNone/>
            </a:pPr>
            <a:endParaRPr lang="en-US" sz="4000" i="1" dirty="0"/>
          </a:p>
          <a:p>
            <a:pPr marL="0" indent="0" algn="r">
              <a:buNone/>
            </a:pPr>
            <a:r>
              <a:rPr lang="en-US" sz="4000" i="1" dirty="0"/>
              <a:t>“How many of each species at the shelter are under 2 years old?”</a:t>
            </a:r>
          </a:p>
          <a:p>
            <a:pPr marL="0" indent="0" algn="r">
              <a:buNone/>
            </a:pPr>
            <a:endParaRPr lang="en-US" sz="4000" i="1" dirty="0"/>
          </a:p>
          <a:p>
            <a:pPr marL="0" indent="0" algn="r">
              <a:buNone/>
            </a:pPr>
            <a:r>
              <a:rPr lang="en-US" sz="2400" dirty="0"/>
              <a:t>What was your algorithm?</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BCC86AC7-2A4E-CF45-B222-F87B28825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069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type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300000"/>
              </a:lnSpc>
            </a:pPr>
            <a:r>
              <a:rPr lang="en-US" dirty="0"/>
              <a:t>First, open </a:t>
            </a:r>
            <a:r>
              <a:rPr lang="en-US" dirty="0">
                <a:hlinkClick r:id="rId2"/>
              </a:rPr>
              <a:t>Animals Starter File – Unit 2</a:t>
            </a:r>
            <a:r>
              <a:rPr lang="en-US" dirty="0"/>
              <a:t> </a:t>
            </a:r>
          </a:p>
          <a:p>
            <a:pPr fontAlgn="ctr">
              <a:lnSpc>
                <a:spcPct val="300000"/>
              </a:lnSpc>
            </a:pPr>
            <a:r>
              <a:rPr lang="en-US" dirty="0"/>
              <a:t>There’s one new line of code here. What is 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i="1" dirty="0"/>
              <a:t>Methods</a:t>
            </a:r>
            <a:r>
              <a:rPr lang="en-US" dirty="0"/>
              <a:t>,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referenced from</a:t>
            </a:r>
            <a:r>
              <a:rPr lang="en-US" dirty="0"/>
              <a:t> data</a:t>
            </a:r>
          </a:p>
          <a:p>
            <a:pPr lvl="1">
              <a:lnSpc>
                <a:spcPct val="150000"/>
              </a:lnSpc>
            </a:pPr>
            <a:r>
              <a:rPr lang="en-US" dirty="0"/>
              <a:t>That data forms the “secret input”</a:t>
            </a: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8686800" cy="4525962"/>
          </a:xfrm>
        </p:spPr>
        <p:txBody>
          <a:bodyPr/>
          <a:lstStyle/>
          <a:p>
            <a:pPr marL="0" indent="0">
              <a:buNone/>
            </a:pPr>
            <a:r>
              <a:rPr lang="en-US" sz="2200" spc="-200" dirty="0">
                <a:solidFill>
                  <a:schemeClr val="accent1"/>
                </a:solidFill>
                <a:latin typeface="Courier New" charset="0"/>
                <a:ea typeface="Courier New" charset="0"/>
                <a:cs typeface="Courier New" charset="0"/>
              </a:rPr>
              <a:t># &lt;Table&gt;.</a:t>
            </a:r>
            <a:r>
              <a:rPr lang="en-US" sz="2200" b="1" spc="-100" dirty="0">
                <a:solidFill>
                  <a:schemeClr val="accent1"/>
                </a:solidFill>
                <a:latin typeface="Courier New" charset="0"/>
                <a:ea typeface="Courier New" charset="0"/>
                <a:cs typeface="Courier New" charset="0"/>
              </a:rPr>
              <a:t>order-by</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(col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String, </a:t>
            </a:r>
            <a:r>
              <a:rPr lang="en-US" sz="2200" spc="-200" dirty="0" err="1">
                <a:solidFill>
                  <a:schemeClr val="accent1"/>
                </a:solidFill>
                <a:latin typeface="Courier New" charset="0"/>
                <a:ea typeface="Courier New" charset="0"/>
                <a:cs typeface="Courier New" charset="0"/>
              </a:rPr>
              <a:t>asc</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Boolean)</a:t>
            </a:r>
            <a:r>
              <a:rPr lang="en-US" sz="2200" spc="-200" dirty="0">
                <a:solidFill>
                  <a:schemeClr val="accent1"/>
                </a:solidFill>
                <a:latin typeface="Courier New" charset="0"/>
                <a:ea typeface="Courier New" charset="0"/>
                <a:cs typeface="Courier New" charset="0"/>
                <a:sym typeface="Wingdings"/>
              </a:rPr>
              <a:t> </a:t>
            </a:r>
            <a:r>
              <a:rPr lang="en-US" sz="2200" spc="-200" dirty="0">
                <a:solidFill>
                  <a:schemeClr val="accent1"/>
                </a:solidFill>
                <a:latin typeface="Courier New" charset="0"/>
                <a:ea typeface="Courier New" charset="0"/>
                <a:cs typeface="Courier New" charset="0"/>
              </a:rPr>
              <a:t>Table</a:t>
            </a:r>
          </a:p>
          <a:p>
            <a:pPr marL="0" indent="0">
              <a:buNone/>
            </a:pPr>
            <a:r>
              <a:rPr lang="en-US" sz="2200" dirty="0">
                <a:solidFill>
                  <a:schemeClr val="accent1"/>
                </a:solidFill>
                <a:latin typeface="Courier New" charset="0"/>
                <a:ea typeface="Courier New" charset="0"/>
                <a:cs typeface="Courier New" charset="0"/>
              </a:rPr>
              <a:t>animals-</a:t>
            </a:r>
            <a:r>
              <a:rPr lang="en-US" sz="2200" dirty="0" err="1">
                <a:solidFill>
                  <a:schemeClr val="accent1"/>
                </a:solidFill>
                <a:latin typeface="Courier New" charset="0"/>
                <a:ea typeface="Courier New" charset="0"/>
                <a:cs typeface="Courier New" charset="0"/>
              </a:rPr>
              <a:t>table</a:t>
            </a:r>
            <a:r>
              <a:rPr lang="en-US" sz="2200" b="1" dirty="0" err="1">
                <a:solidFill>
                  <a:schemeClr val="accent1"/>
                </a:solidFill>
                <a:latin typeface="Courier New" charset="0"/>
                <a:ea typeface="Courier New" charset="0"/>
                <a:cs typeface="Courier New" charset="0"/>
              </a:rPr>
              <a:t>.order</a:t>
            </a:r>
            <a:r>
              <a:rPr lang="en-US" sz="2200" b="1" dirty="0">
                <a:solidFill>
                  <a:schemeClr val="accent1"/>
                </a:solidFill>
                <a:latin typeface="Courier New" charset="0"/>
                <a:ea typeface="Courier New" charset="0"/>
                <a:cs typeface="Courier New" charset="0"/>
              </a:rPr>
              <a:t>-by</a:t>
            </a:r>
            <a:r>
              <a:rPr lang="en-US" sz="2200" dirty="0">
                <a:solidFill>
                  <a:schemeClr val="accent1"/>
                </a:solidFill>
                <a:latin typeface="Courier New" charset="0"/>
                <a:ea typeface="Courier New" charset="0"/>
                <a:cs typeface="Courier New" charset="0"/>
              </a:rPr>
              <a:t>("species", true)</a:t>
            </a:r>
          </a:p>
          <a:p>
            <a:pPr fontAlgn="ctr">
              <a:lnSpc>
                <a:spcPct val="150000"/>
              </a:lnSpc>
            </a:pPr>
            <a:r>
              <a:rPr lang="en-US" altLang="en-US" sz="2400" dirty="0"/>
              <a:t>Order this table by age, in descending order</a:t>
            </a:r>
          </a:p>
          <a:p>
            <a:pPr fontAlgn="ctr">
              <a:lnSpc>
                <a:spcPct val="150000"/>
              </a:lnSpc>
            </a:pPr>
            <a:r>
              <a:rPr lang="en-US" altLang="en-US" sz="2400" dirty="0"/>
              <a:t>Order alphabetically by name</a:t>
            </a:r>
          </a:p>
          <a:p>
            <a:pPr fontAlgn="ctr">
              <a:lnSpc>
                <a:spcPct val="150000"/>
              </a:lnSpc>
            </a:pPr>
            <a:r>
              <a:rPr lang="en-US" altLang="en-US" sz="2400"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	 my-name = “Maya”</a:t>
            </a:r>
          </a:p>
          <a:p>
            <a:pPr marL="0" indent="0">
              <a:buNone/>
            </a:pPr>
            <a:r>
              <a:rPr lang="en-US" sz="2100" dirty="0">
                <a:solidFill>
                  <a:schemeClr val="accent1"/>
                </a:solidFill>
                <a:latin typeface="Courier New" charset="0"/>
                <a:ea typeface="Courier New" charset="0"/>
                <a:cs typeface="Courier New" charset="0"/>
              </a:rPr>
              <a:t>	 sum = 2 + 2</a:t>
            </a:r>
          </a:p>
          <a:p>
            <a:pPr marL="0" indent="0">
              <a:buNone/>
            </a:pPr>
            <a:r>
              <a:rPr lang="en-US" sz="2100" dirty="0">
                <a:solidFill>
                  <a:schemeClr val="accent1"/>
                </a:solidFill>
                <a:latin typeface="Courier New" charset="0"/>
                <a:ea typeface="Courier New" charset="0"/>
                <a:cs typeface="Courier New" charset="0"/>
              </a:rPr>
              <a:t>	 </a:t>
            </a: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algorithm?</a:t>
            </a:r>
          </a:p>
          <a:p>
            <a:pPr marL="400050" lvl="1" indent="0">
              <a:buNone/>
            </a:pPr>
            <a:r>
              <a:rPr lang="en-US" i="1" dirty="0"/>
              <a:t>“for each row, look up the </a:t>
            </a:r>
            <a:r>
              <a:rPr lang="en-US" i="1" dirty="0">
                <a:latin typeface="Courier" pitchFamily="2" charset="0"/>
              </a:rPr>
              <a:t>fixed </a:t>
            </a:r>
            <a:r>
              <a:rPr lang="en-US" i="1" dirty="0"/>
              <a:t>column”</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777190" y="3596885"/>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3"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
                                        <p:tgtEl>
                                          <p:spTgt spid="5"/>
                                        </p:tgtEl>
                                      </p:cBhvr>
                                    </p:animEffect>
                                    <p:anim calcmode="lin" valueType="num">
                                      <p:cBhvr>
                                        <p:cTn id="32" dur="400" fill="hold"/>
                                        <p:tgtEl>
                                          <p:spTgt spid="5"/>
                                        </p:tgtEl>
                                        <p:attrNameLst>
                                          <p:attrName>ppt_x</p:attrName>
                                        </p:attrNameLst>
                                      </p:cBhvr>
                                      <p:tavLst>
                                        <p:tav tm="0">
                                          <p:val>
                                            <p:strVal val="#ppt_x"/>
                                          </p:val>
                                        </p:tav>
                                        <p:tav tm="100000">
                                          <p:val>
                                            <p:strVal val="#ppt_x"/>
                                          </p:val>
                                        </p:tav>
                                      </p:tavLst>
                                    </p:anim>
                                    <p:anim calcmode="lin" valueType="num">
                                      <p:cBhvr>
                                        <p:cTn id="33" dur="400" fill="hold"/>
                                        <p:tgtEl>
                                          <p:spTgt spid="5"/>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look up whether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492443" cy="400110"/>
          </a:xfrm>
          <a:prstGeom prst="rect">
            <a:avLst/>
          </a:prstGeom>
        </p:spPr>
        <p:txBody>
          <a:bodyPr wrap="none">
            <a:spAutoFit/>
          </a:bodyPr>
          <a:lstStyle/>
          <a:p>
            <a:r>
              <a:rPr lang="en-US" sz="2000" i="1" dirty="0">
                <a:solidFill>
                  <a:schemeClr val="bg1"/>
                </a:solidFill>
                <a:latin typeface="Courier New" charset="0"/>
                <a:cs typeface="Courier New" charset="0"/>
              </a:rPr>
              <a:t>r </a:t>
            </a:r>
            <a:endParaRPr lang="en-US" sz="2000" dirty="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304800" y="5791200"/>
            <a:ext cx="80821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F2BFB6B8-5025-724D-A811-5C31549B7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sp>
        <p:nvSpPr>
          <p:cNvPr id="37" name="Rectangle 36"/>
          <p:cNvSpPr/>
          <p:nvPr/>
        </p:nvSpPr>
        <p:spPr>
          <a:xfrm>
            <a:off x="4495800" y="4713644"/>
            <a:ext cx="341632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33855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a:t>
            </a:r>
            <a:endParaRPr lang="en-US" sz="2000" dirty="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D98968B9-F4D5-154D-A4A2-414C0D548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172200"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7" grpId="0"/>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pPr lvl="1"/>
            <a:r>
              <a:rPr lang="en-US" sz="2000" dirty="0">
                <a:latin typeface="Courier" pitchFamily="2" charset="0"/>
              </a:rPr>
              <a:t>filter</a:t>
            </a:r>
            <a:r>
              <a:rPr lang="en-US" sz="2000" dirty="0"/>
              <a:t> needs Boolean-producing functions!</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b</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 v. “not-young”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BBA4-3B52-044F-A453-D7950A71173D}"/>
              </a:ext>
            </a:extLst>
          </p:cNvPr>
          <p:cNvSpPr>
            <a:spLocks noGrp="1"/>
          </p:cNvSpPr>
          <p:nvPr>
            <p:ph type="title"/>
          </p:nvPr>
        </p:nvSpPr>
        <p:spPr/>
        <p:txBody>
          <a:bodyPr/>
          <a:lstStyle/>
          <a:p>
            <a:r>
              <a:rPr lang="en-US" dirty="0"/>
              <a:t>What’s the pattern?</a:t>
            </a:r>
          </a:p>
        </p:txBody>
      </p:sp>
      <p:sp>
        <p:nvSpPr>
          <p:cNvPr id="3" name="Content Placeholder 2">
            <a:extLst>
              <a:ext uri="{FF2B5EF4-FFF2-40B4-BE49-F238E27FC236}">
                <a16:creationId xmlns:a16="http://schemas.microsoft.com/office/drawing/2014/main" id="{5AAA4078-9B03-4744-917B-B2D3C8A524C5}"/>
              </a:ext>
            </a:extLst>
          </p:cNvPr>
          <p:cNvSpPr>
            <a:spLocks noGrp="1"/>
          </p:cNvSpPr>
          <p:nvPr>
            <p:ph idx="1"/>
          </p:nvPr>
        </p:nvSpPr>
        <p:spPr>
          <a:xfrm>
            <a:off x="304800" y="1600200"/>
            <a:ext cx="8686800" cy="4648200"/>
          </a:xfrm>
        </p:spPr>
        <p:txBody>
          <a:bodyPr/>
          <a:lstStyle/>
          <a:p>
            <a:r>
              <a:rPr lang="en-US" sz="2400" dirty="0"/>
              <a:t>“Make a </a:t>
            </a:r>
            <a:r>
              <a:rPr lang="en-US" sz="2400" b="1" dirty="0"/>
              <a:t>pie-chart</a:t>
            </a:r>
            <a:r>
              <a:rPr lang="en-US" sz="2400" dirty="0"/>
              <a:t> of </a:t>
            </a:r>
            <a:r>
              <a:rPr lang="en-US" sz="2400" b="1" dirty="0"/>
              <a:t>dogs</a:t>
            </a:r>
            <a:r>
              <a:rPr lang="en-US" sz="2400" dirty="0"/>
              <a:t>, showing how many are </a:t>
            </a:r>
            <a:r>
              <a:rPr lang="en-US" sz="2400" b="1" dirty="0"/>
              <a:t>fixed</a:t>
            </a:r>
            <a:r>
              <a:rPr lang="en-US" sz="2400" dirty="0"/>
              <a:t>”</a:t>
            </a:r>
          </a:p>
          <a:p>
            <a:r>
              <a:rPr lang="en-US" sz="2400" dirty="0"/>
              <a:t>“Make a </a:t>
            </a:r>
            <a:r>
              <a:rPr lang="en-US" sz="2400" b="1" dirty="0"/>
              <a:t>bar-chart</a:t>
            </a:r>
            <a:r>
              <a:rPr lang="en-US" sz="2400" dirty="0"/>
              <a:t> of </a:t>
            </a:r>
            <a:r>
              <a:rPr lang="en-US" sz="2400" b="1" dirty="0"/>
              <a:t>young animals</a:t>
            </a:r>
            <a:r>
              <a:rPr lang="en-US" sz="2400" dirty="0"/>
              <a:t>, showing </a:t>
            </a:r>
            <a:r>
              <a:rPr lang="en-US" sz="2400" b="1" dirty="0"/>
              <a:t>species</a:t>
            </a:r>
            <a:r>
              <a:rPr lang="en-US" sz="2400" dirty="0"/>
              <a:t>”</a:t>
            </a:r>
          </a:p>
          <a:p>
            <a:r>
              <a:rPr lang="en-US" sz="2400" dirty="0"/>
              <a:t>Can you come up with other examples?</a:t>
            </a:r>
          </a:p>
          <a:p>
            <a:endParaRPr lang="en-US" sz="2400" dirty="0"/>
          </a:p>
          <a:p>
            <a:pPr>
              <a:lnSpc>
                <a:spcPct val="150000"/>
              </a:lnSpc>
            </a:pPr>
            <a:endParaRPr lang="en-US" sz="2400" dirty="0"/>
          </a:p>
          <a:p>
            <a:pPr marL="0" indent="0">
              <a:buNone/>
            </a:pPr>
            <a:endParaRPr lang="en-US" sz="2400" i="1" dirty="0"/>
          </a:p>
          <a:p>
            <a:pPr marL="0" indent="0" algn="ctr">
              <a:buNone/>
            </a:pPr>
            <a:r>
              <a:rPr lang="en-US" i="1" dirty="0"/>
              <a:t>“Make  a  &lt;</a:t>
            </a:r>
            <a:r>
              <a:rPr lang="en-US" b="1" i="1" dirty="0">
                <a:solidFill>
                  <a:srgbClr val="0070C0"/>
                </a:solidFill>
              </a:rPr>
              <a:t>display</a:t>
            </a:r>
            <a:r>
              <a:rPr lang="en-US" i="1" dirty="0"/>
              <a:t>&gt;</a:t>
            </a:r>
            <a:r>
              <a:rPr lang="en-US" b="1" i="1" dirty="0"/>
              <a:t> </a:t>
            </a:r>
            <a:r>
              <a:rPr lang="en-US" i="1" dirty="0"/>
              <a:t>of  &lt;</a:t>
            </a:r>
            <a:r>
              <a:rPr lang="en-US" b="1" i="1" dirty="0">
                <a:solidFill>
                  <a:srgbClr val="00B050"/>
                </a:solidFill>
              </a:rPr>
              <a:t>subset</a:t>
            </a:r>
            <a:r>
              <a:rPr lang="en-US" i="1" dirty="0">
                <a:solidFill>
                  <a:schemeClr val="bg1"/>
                </a:solidFill>
              </a:rPr>
              <a:t>&gt;</a:t>
            </a:r>
            <a:r>
              <a:rPr lang="en-US" i="1" dirty="0"/>
              <a:t>,  showing  &lt;</a:t>
            </a:r>
            <a:r>
              <a:rPr lang="en-US" b="1" i="1" dirty="0">
                <a:solidFill>
                  <a:schemeClr val="accent1"/>
                </a:solidFill>
              </a:rPr>
              <a:t>data</a:t>
            </a:r>
            <a:r>
              <a:rPr lang="en-US" i="1" dirty="0">
                <a:solidFill>
                  <a:schemeClr val="bg1"/>
                </a:solidFill>
              </a:rPr>
              <a:t>&gt;</a:t>
            </a:r>
            <a:r>
              <a:rPr lang="en-US" i="1" dirty="0"/>
              <a:t>”</a:t>
            </a:r>
          </a:p>
        </p:txBody>
      </p:sp>
      <p:sp>
        <p:nvSpPr>
          <p:cNvPr id="4" name="Footer Placeholder 3">
            <a:extLst>
              <a:ext uri="{FF2B5EF4-FFF2-40B4-BE49-F238E27FC236}">
                <a16:creationId xmlns:a16="http://schemas.microsoft.com/office/drawing/2014/main" id="{0F8848A8-445A-1441-8846-2E5AE6346E6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ular Callout 4">
            <a:extLst>
              <a:ext uri="{FF2B5EF4-FFF2-40B4-BE49-F238E27FC236}">
                <a16:creationId xmlns:a16="http://schemas.microsoft.com/office/drawing/2014/main" id="{F3739C14-B114-0C4E-9308-AF754278F5D1}"/>
              </a:ext>
            </a:extLst>
          </p:cNvPr>
          <p:cNvSpPr/>
          <p:nvPr/>
        </p:nvSpPr>
        <p:spPr>
          <a:xfrm>
            <a:off x="1786890" y="3185160"/>
            <a:ext cx="1676400" cy="1066800"/>
          </a:xfrm>
          <a:prstGeom prst="wedgeRectCallout">
            <a:avLst>
              <a:gd name="adj1" fmla="val 120439"/>
              <a:gd name="adj2" fmla="val 69878"/>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1) If needed, write a </a:t>
            </a:r>
            <a:r>
              <a:rPr lang="en-US" sz="2000" b="1" u="sng" dirty="0"/>
              <a:t>filter function</a:t>
            </a:r>
          </a:p>
        </p:txBody>
      </p:sp>
      <p:sp>
        <p:nvSpPr>
          <p:cNvPr id="6" name="Rectangular Callout 5">
            <a:extLst>
              <a:ext uri="{FF2B5EF4-FFF2-40B4-BE49-F238E27FC236}">
                <a16:creationId xmlns:a16="http://schemas.microsoft.com/office/drawing/2014/main" id="{E0262B34-8637-0540-9AAE-DF70E7AB2222}"/>
              </a:ext>
            </a:extLst>
          </p:cNvPr>
          <p:cNvSpPr/>
          <p:nvPr/>
        </p:nvSpPr>
        <p:spPr>
          <a:xfrm>
            <a:off x="5190744" y="3185160"/>
            <a:ext cx="1752600" cy="1066800"/>
          </a:xfrm>
          <a:prstGeom prst="wedgeRectCallout">
            <a:avLst>
              <a:gd name="adj1" fmla="val 86422"/>
              <a:gd name="adj2" fmla="val 658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2) If needed, write a </a:t>
            </a:r>
            <a:r>
              <a:rPr lang="en-US" sz="2000" b="1" u="sng" dirty="0"/>
              <a:t>builder function</a:t>
            </a:r>
          </a:p>
        </p:txBody>
      </p:sp>
      <p:sp>
        <p:nvSpPr>
          <p:cNvPr id="8" name="Rectangle 7">
            <a:extLst>
              <a:ext uri="{FF2B5EF4-FFF2-40B4-BE49-F238E27FC236}">
                <a16:creationId xmlns:a16="http://schemas.microsoft.com/office/drawing/2014/main" id="{C9C9433E-9F10-B04F-8F96-94986716F687}"/>
              </a:ext>
            </a:extLst>
          </p:cNvPr>
          <p:cNvSpPr/>
          <p:nvPr/>
        </p:nvSpPr>
        <p:spPr>
          <a:xfrm>
            <a:off x="1618488" y="5181600"/>
            <a:ext cx="2013204" cy="1066800"/>
          </a:xfrm>
          <a:prstGeom prst="rect">
            <a:avLst/>
          </a:prstGeom>
          <a:solidFill>
            <a:srgbClr val="FF12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3) Use </a:t>
            </a:r>
            <a:r>
              <a:rPr lang="en-US" sz="2000" b="1" u="sng" dirty="0"/>
              <a:t>methods</a:t>
            </a:r>
            <a:r>
              <a:rPr lang="en-US" sz="2000" dirty="0"/>
              <a:t> to make your table</a:t>
            </a:r>
          </a:p>
        </p:txBody>
      </p:sp>
      <p:sp>
        <p:nvSpPr>
          <p:cNvPr id="9" name="Rectangular Callout 8">
            <a:extLst>
              <a:ext uri="{FF2B5EF4-FFF2-40B4-BE49-F238E27FC236}">
                <a16:creationId xmlns:a16="http://schemas.microsoft.com/office/drawing/2014/main" id="{764964CA-0C46-D744-AF2B-28B7B67D187B}"/>
              </a:ext>
            </a:extLst>
          </p:cNvPr>
          <p:cNvSpPr/>
          <p:nvPr/>
        </p:nvSpPr>
        <p:spPr>
          <a:xfrm>
            <a:off x="4899660" y="5181600"/>
            <a:ext cx="2019300" cy="1066800"/>
          </a:xfrm>
          <a:prstGeom prst="wedgeRectCallout">
            <a:avLst>
              <a:gd name="adj1" fmla="val -114844"/>
              <a:gd name="adj2" fmla="val -69551"/>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Make the </a:t>
            </a:r>
            <a:r>
              <a:rPr lang="en-US" sz="2000" b="1" u="sng" dirty="0"/>
              <a:t>display</a:t>
            </a:r>
            <a:r>
              <a:rPr lang="en-US" sz="2000" dirty="0"/>
              <a:t> from that table</a:t>
            </a:r>
          </a:p>
        </p:txBody>
      </p:sp>
    </p:spTree>
    <p:extLst>
      <p:ext uri="{BB962C8B-B14F-4D97-AF65-F5344CB8AC3E}">
        <p14:creationId xmlns:p14="http://schemas.microsoft.com/office/powerpoint/2010/main" val="199432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00F-F5F5-A14B-BFC2-539A9391F437}"/>
              </a:ext>
            </a:extLst>
          </p:cNvPr>
          <p:cNvSpPr>
            <a:spLocks noGrp="1"/>
          </p:cNvSpPr>
          <p:nvPr>
            <p:ph type="title"/>
          </p:nvPr>
        </p:nvSpPr>
        <p:spPr/>
        <p:txBody>
          <a:bodyPr/>
          <a:lstStyle/>
          <a:p>
            <a:r>
              <a:rPr lang="en-US" dirty="0"/>
              <a:t>Get those reps!</a:t>
            </a:r>
          </a:p>
        </p:txBody>
      </p:sp>
      <p:sp>
        <p:nvSpPr>
          <p:cNvPr id="3" name="Content Placeholder 2">
            <a:extLst>
              <a:ext uri="{FF2B5EF4-FFF2-40B4-BE49-F238E27FC236}">
                <a16:creationId xmlns:a16="http://schemas.microsoft.com/office/drawing/2014/main" id="{34285160-0FBE-F14A-8F0A-327F9C1F0881}"/>
              </a:ext>
            </a:extLst>
          </p:cNvPr>
          <p:cNvSpPr>
            <a:spLocks noGrp="1"/>
          </p:cNvSpPr>
          <p:nvPr>
            <p:ph idx="1"/>
          </p:nvPr>
        </p:nvSpPr>
        <p:spPr/>
        <p:txBody>
          <a:bodyPr/>
          <a:lstStyle/>
          <a:p>
            <a:r>
              <a:rPr lang="en-US" dirty="0"/>
              <a:t>Make a </a:t>
            </a:r>
            <a:r>
              <a:rPr lang="en-US" b="1" dirty="0"/>
              <a:t>pie-chart</a:t>
            </a:r>
            <a:r>
              <a:rPr lang="en-US" dirty="0"/>
              <a:t> of </a:t>
            </a:r>
            <a:r>
              <a:rPr lang="en-US" b="1" dirty="0"/>
              <a:t>cats</a:t>
            </a:r>
            <a:r>
              <a:rPr lang="en-US" dirty="0"/>
              <a:t>, showing how many are </a:t>
            </a:r>
            <a:r>
              <a:rPr lang="en-US" b="1" dirty="0"/>
              <a:t>fixed or unfixed.</a:t>
            </a:r>
          </a:p>
          <a:p>
            <a:endParaRPr lang="en-US" b="1" dirty="0"/>
          </a:p>
          <a:p>
            <a:r>
              <a:rPr lang="en-US" dirty="0"/>
              <a:t>Make a </a:t>
            </a:r>
            <a:r>
              <a:rPr lang="en-US" b="1" dirty="0"/>
              <a:t>bar-chart</a:t>
            </a:r>
            <a:r>
              <a:rPr lang="en-US" dirty="0"/>
              <a:t> of </a:t>
            </a:r>
            <a:r>
              <a:rPr lang="en-US" b="1" dirty="0"/>
              <a:t>fixed animals</a:t>
            </a:r>
            <a:r>
              <a:rPr lang="en-US" dirty="0"/>
              <a:t>, showing distribution of </a:t>
            </a:r>
            <a:r>
              <a:rPr lang="en-US" b="1" dirty="0"/>
              <a:t>species.</a:t>
            </a:r>
          </a:p>
          <a:p>
            <a:endParaRPr lang="en-US" b="1" dirty="0"/>
          </a:p>
          <a:p>
            <a:r>
              <a:rPr lang="en-US" dirty="0"/>
              <a:t>Make a </a:t>
            </a:r>
            <a:r>
              <a:rPr lang="en-US" b="1" dirty="0"/>
              <a:t>bar chart</a:t>
            </a:r>
            <a:r>
              <a:rPr lang="en-US" dirty="0"/>
              <a:t> of </a:t>
            </a:r>
            <a:r>
              <a:rPr lang="en-US" b="1" dirty="0"/>
              <a:t>young animals</a:t>
            </a:r>
            <a:r>
              <a:rPr lang="en-US" dirty="0"/>
              <a:t>, showing how many are </a:t>
            </a:r>
            <a:r>
              <a:rPr lang="en-US" b="1" dirty="0"/>
              <a:t>cats or “not-cats”</a:t>
            </a:r>
          </a:p>
          <a:p>
            <a:pPr marL="0" indent="0" algn="ctr">
              <a:buNone/>
            </a:pPr>
            <a:endParaRPr lang="en-US" sz="2000" i="1" dirty="0"/>
          </a:p>
          <a:p>
            <a:pPr marL="0" indent="0" algn="ctr">
              <a:buNone/>
            </a:pPr>
            <a:r>
              <a:rPr lang="en-US" sz="2000" i="1" dirty="0"/>
              <a:t>(You can use Blank Design Recipes on </a:t>
            </a:r>
            <a:r>
              <a:rPr lang="en-US" sz="2000" b="1" i="1" dirty="0"/>
              <a:t>Page 60</a:t>
            </a:r>
            <a:r>
              <a:rPr lang="en-US" sz="2000" i="1" dirty="0"/>
              <a:t>)</a:t>
            </a:r>
          </a:p>
        </p:txBody>
      </p:sp>
      <p:sp>
        <p:nvSpPr>
          <p:cNvPr id="4" name="Footer Placeholder 3">
            <a:extLst>
              <a:ext uri="{FF2B5EF4-FFF2-40B4-BE49-F238E27FC236}">
                <a16:creationId xmlns:a16="http://schemas.microsoft.com/office/drawing/2014/main" id="{2AA3DB3E-DB79-C749-A142-E8EC4CA6564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9079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514600" y="1722438"/>
            <a:ext cx="6477000" cy="4525962"/>
          </a:xfrm>
        </p:spPr>
        <p:txBody>
          <a:bodyPr/>
          <a:lstStyle/>
          <a:p>
            <a:pPr marL="0" indent="0" algn="r">
              <a:buNone/>
            </a:pPr>
            <a:endParaRPr lang="en-US" sz="4000" i="1" dirty="0"/>
          </a:p>
          <a:p>
            <a:pPr marL="0" indent="0" algn="r">
              <a:buNone/>
            </a:pPr>
            <a:r>
              <a:rPr lang="en-US" sz="4000" i="1" dirty="0"/>
              <a:t>“Which 10 animals best represent the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FCE191CE-7FD3-4B41-BC08-81CF3A0BC5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592831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a:t>
            </a:r>
            <a:r>
              <a:rPr lang="en-US" sz="2400" b="1" dirty="0">
                <a:latin typeface="Arial" panose="020B0604020202020204" pitchFamily="34" charset="0"/>
                <a:cs typeface="Arial" panose="020B0604020202020204" pitchFamily="34" charset="0"/>
              </a:rPr>
              <a:t>logical subset </a:t>
            </a:r>
            <a:r>
              <a:rPr lang="en-US" sz="2400" dirty="0">
                <a:latin typeface="Arial" panose="020B0604020202020204" pitchFamily="34" charset="0"/>
                <a:cs typeface="Arial" panose="020B0604020202020204" pitchFamily="34" charset="0"/>
              </a:rPr>
              <a:t>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fun is-kitten(r):</a:t>
            </a:r>
          </a:p>
          <a:p>
            <a:pPr marL="400050" lvl="1" indent="0">
              <a:buNone/>
            </a:pPr>
            <a:r>
              <a:rPr lang="en-US" sz="1800" b="1" dirty="0">
                <a:solidFill>
                  <a:schemeClr val="accent1"/>
                </a:solidFill>
                <a:latin typeface="Courier" pitchFamily="2" charset="0"/>
                <a:cs typeface="Arial" panose="020B0604020202020204" pitchFamily="34" charset="0"/>
              </a:rPr>
              <a:t>	(r[“age”] &lt; 2) and (r[“species”] == “cat”)</a:t>
            </a:r>
          </a:p>
          <a:p>
            <a:pPr marL="400050" lvl="1" indent="0">
              <a:buNone/>
            </a:pPr>
            <a:r>
              <a:rPr lang="en-US" sz="1800" b="1" dirty="0">
                <a:solidFill>
                  <a:schemeClr val="accent1"/>
                </a:solidFill>
                <a:latin typeface="Courier" pitchFamily="2" charset="0"/>
                <a:cs typeface="Arial" panose="020B0604020202020204" pitchFamily="34" charset="0"/>
              </a:rPr>
              <a:t>end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
                                            <p:txEl>
                                              <p:pRg st="6" end="6"/>
                                            </p:txEl>
                                          </p:spTgt>
                                        </p:tgtEl>
                                      </p:cBhvr>
                                    </p:animEffect>
                                    <p:set>
                                      <p:cBhvr>
                                        <p:cTn id="33" dur="1" fill="hold">
                                          <p:stCondLst>
                                            <p:cond delay="499"/>
                                          </p:stCondLst>
                                        </p:cTn>
                                        <p:tgtEl>
                                          <p:spTgt spid="3">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xEl>
                                              <p:pRg st="8" end="8"/>
                                            </p:txEl>
                                          </p:spTgt>
                                        </p:tgtEl>
                                      </p:cBhvr>
                                    </p:animEffect>
                                    <p:set>
                                      <p:cBhvr>
                                        <p:cTn id="36"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Sometimes you want a </a:t>
            </a:r>
            <a:r>
              <a:rPr lang="en-US" b="1" dirty="0">
                <a:latin typeface="Arial" panose="020B0604020202020204" pitchFamily="34" charset="0"/>
                <a:cs typeface="Arial" panose="020B0604020202020204" pitchFamily="34" charset="0"/>
              </a:rPr>
              <a:t>random subset</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a:t>
            </a:r>
            <a:r>
              <a:rPr lang="en-US" i="1" dirty="0">
                <a:latin typeface="Arial" panose="020B0604020202020204" pitchFamily="34" charset="0"/>
                <a:cs typeface="Arial" panose="020B0604020202020204" pitchFamily="34" charset="0"/>
              </a:rPr>
              <a:t>Don’t </a:t>
            </a:r>
            <a:r>
              <a:rPr lang="en-US" b="1" i="1" dirty="0">
                <a:latin typeface="Arial" panose="020B0604020202020204" pitchFamily="34" charset="0"/>
                <a:cs typeface="Arial" panose="020B0604020202020204" pitchFamily="34" charset="0"/>
              </a:rPr>
              <a:t>bias</a:t>
            </a:r>
            <a:r>
              <a:rPr lang="en-US" i="1" dirty="0">
                <a:latin typeface="Arial" panose="020B0604020202020204" pitchFamily="34" charset="0"/>
                <a:cs typeface="Arial" panose="020B0604020202020204" pitchFamily="34" charset="0"/>
              </a:rPr>
              <a:t>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71210"/>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17 and 18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long does it take for animals at the shelter</a:t>
            </a:r>
          </a:p>
          <a:p>
            <a:pPr marL="0" indent="0" algn="r">
              <a:spcBef>
                <a:spcPts val="0"/>
              </a:spcBef>
              <a:buNone/>
            </a:pPr>
            <a:r>
              <a:rPr lang="en-US" sz="4000" i="1" dirty="0"/>
              <a:t>to be adopted?”</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84228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“What is a typical weight for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39332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A40A-9191-0E4D-8E2D-6D7DFC6CBABA}"/>
              </a:ext>
            </a:extLst>
          </p:cNvPr>
          <p:cNvSpPr>
            <a:spLocks noGrp="1"/>
          </p:cNvSpPr>
          <p:nvPr>
            <p:ph type="title"/>
          </p:nvPr>
        </p:nvSpPr>
        <p:spPr/>
        <p:txBody>
          <a:bodyPr/>
          <a:lstStyle/>
          <a:p>
            <a:r>
              <a:rPr lang="en-US" dirty="0"/>
              <a:t>Summarizing Data</a:t>
            </a:r>
          </a:p>
        </p:txBody>
      </p:sp>
      <p:sp>
        <p:nvSpPr>
          <p:cNvPr id="3" name="Content Placeholder 2">
            <a:extLst>
              <a:ext uri="{FF2B5EF4-FFF2-40B4-BE49-F238E27FC236}">
                <a16:creationId xmlns:a16="http://schemas.microsoft.com/office/drawing/2014/main" id="{4A2FFB72-A36C-2942-900A-E101C17BFD8F}"/>
              </a:ext>
            </a:extLst>
          </p:cNvPr>
          <p:cNvSpPr>
            <a:spLocks noGrp="1"/>
          </p:cNvSpPr>
          <p:nvPr>
            <p:ph idx="1"/>
          </p:nvPr>
        </p:nvSpPr>
        <p:spPr/>
        <p:txBody>
          <a:bodyPr/>
          <a:lstStyle/>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What kind of question is this?</a:t>
            </a:r>
          </a:p>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Open the </a:t>
            </a:r>
            <a:r>
              <a:rPr lang="en-US" dirty="0">
                <a:latin typeface="Arial" panose="020B0604020202020204" pitchFamily="34" charset="0"/>
                <a:cs typeface="Arial" panose="020B0604020202020204" pitchFamily="34" charset="0"/>
                <a:hlinkClick r:id="rId2"/>
              </a:rPr>
              <a:t>Animals w/Functions File</a:t>
            </a:r>
            <a:endParaRPr lang="en-US" dirty="0">
              <a:latin typeface="Arial" panose="020B0604020202020204" pitchFamily="34" charset="0"/>
              <a:cs typeface="Arial" panose="020B0604020202020204" pitchFamily="34" charset="0"/>
            </a:endParaRPr>
          </a:p>
          <a:p>
            <a:pPr eaLnBrk="1" hangingPunct="1">
              <a:lnSpc>
                <a:spcPct val="200000"/>
              </a:lnSpc>
              <a:spcBef>
                <a:spcPts val="0"/>
              </a:spcBef>
              <a:spcAft>
                <a:spcPts val="600"/>
              </a:spcAft>
              <a:buClr>
                <a:srgbClr val="4C4C4C"/>
              </a:buClr>
              <a:buSzTx/>
            </a:pPr>
            <a:r>
              <a:rPr lang="en-US" dirty="0"/>
              <a:t>Examples summaries: GPA, SAT, Credit Score</a:t>
            </a:r>
            <a:r>
              <a:rPr lang="mr-IN" dirty="0"/>
              <a:t>…</a:t>
            </a:r>
            <a:endParaRPr lang="en-US" i="1" dirty="0"/>
          </a:p>
          <a:p>
            <a:pPr>
              <a:lnSpc>
                <a:spcPct val="200000"/>
              </a:lnSpc>
            </a:pPr>
            <a:endParaRPr lang="en-US" dirty="0"/>
          </a:p>
        </p:txBody>
      </p:sp>
      <p:sp>
        <p:nvSpPr>
          <p:cNvPr id="4" name="Footer Placeholder 3">
            <a:extLst>
              <a:ext uri="{FF2B5EF4-FFF2-40B4-BE49-F238E27FC236}">
                <a16:creationId xmlns:a16="http://schemas.microsoft.com/office/drawing/2014/main" id="{C1BBCB5E-C336-744B-B1E1-C86CDC1BADDB}"/>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67377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List&lt;Value&gt;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“How do we trust someone else’s data analysis code?”</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9225303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38 and 39</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“Do young animals get adopted faster?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767289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88984</TotalTime>
  <Words>5850</Words>
  <Application>Microsoft Macintosh PowerPoint</Application>
  <PresentationFormat>On-screen Show (4:3)</PresentationFormat>
  <Paragraphs>1012</Paragraphs>
  <Slides>120</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120</vt:i4>
      </vt:variant>
    </vt:vector>
  </HeadingPairs>
  <TitlesOfParts>
    <vt:vector size="132"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Guiding Question</vt:lpstr>
      <vt:lpstr>Question Types</vt:lpstr>
      <vt:lpstr>Question Types</vt:lpstr>
      <vt:lpstr>Getting Started</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the pattern?</vt:lpstr>
      <vt:lpstr>Get those reps!</vt:lpstr>
      <vt:lpstr>What’s on your mind?</vt:lpstr>
      <vt:lpstr>Unit 3</vt:lpstr>
      <vt:lpstr>Guiding Question</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Guiding Question</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Guiding Question</vt:lpstr>
      <vt:lpstr>Summarizing Data</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Guiding Question</vt:lpstr>
      <vt:lpstr>Methods, Man</vt:lpstr>
      <vt:lpstr>Trust, but verify…</vt:lpstr>
      <vt:lpstr>Trust, but verify…</vt:lpstr>
      <vt:lpstr>Trust Matters</vt:lpstr>
      <vt:lpstr>What’s on your mind?</vt:lpstr>
      <vt:lpstr>Unit 7</vt:lpstr>
      <vt:lpstr>Guiding Question</vt:lpstr>
      <vt:lpstr>Scatter plots</vt:lpstr>
      <vt:lpstr>PowerPoint Presentation</vt:lpstr>
      <vt:lpstr>PowerPoint Presentation</vt:lpstr>
      <vt:lpstr>PowerPoint Presentation</vt:lpstr>
      <vt:lpstr>PowerPoint Presentation</vt:lpstr>
      <vt:lpstr>Your Dataset</vt:lpstr>
      <vt:lpstr>What’s on your mind?</vt:lpstr>
      <vt:lpstr>Unit 8</vt:lpstr>
      <vt:lpstr>Guiding Question</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Guiding Question</vt:lpstr>
      <vt:lpstr>Threats to Validity</vt:lpstr>
      <vt:lpstr>Fake News!</vt:lpstr>
      <vt:lpstr>Implementation Options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1386</cp:revision>
  <cp:lastPrinted>2010-06-15T20:49:49Z</cp:lastPrinted>
  <dcterms:created xsi:type="dcterms:W3CDTF">2015-08-09T14:46:48Z</dcterms:created>
  <dcterms:modified xsi:type="dcterms:W3CDTF">2019-08-01T21:16:55Z</dcterms:modified>
  <cp:category/>
</cp:coreProperties>
</file>